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2" r:id="rId3"/>
    <p:sldId id="257" r:id="rId4"/>
    <p:sldId id="258" r:id="rId5"/>
    <p:sldId id="259" r:id="rId6"/>
    <p:sldId id="270" r:id="rId7"/>
    <p:sldId id="272" r:id="rId8"/>
    <p:sldId id="271" r:id="rId9"/>
    <p:sldId id="267" r:id="rId10"/>
    <p:sldId id="268" r:id="rId11"/>
    <p:sldId id="269" r:id="rId12"/>
    <p:sldId id="273" r:id="rId13"/>
    <p:sldId id="274" r:id="rId14"/>
    <p:sldId id="261" r:id="rId15"/>
    <p:sldId id="263" r:id="rId16"/>
    <p:sldId id="264" r:id="rId17"/>
    <p:sldId id="265" r:id="rId18"/>
    <p:sldId id="260"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9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97155-E6F0-4DAD-A140-CC6608EADAE6}" type="datetimeFigureOut">
              <a:rPr lang="en-GB" smtClean="0"/>
              <a:t>11/02/2014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BDA0E-B93C-4F4E-B723-B50E094517CA}"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4"/>
          <p:cNvSpPr>
            <a:spLocks noGrp="1" noChangeArrowheads="1"/>
          </p:cNvSpPr>
          <p:nvPr>
            <p:ph type="dt" sz="half" idx="12"/>
          </p:nvPr>
        </p:nvSpPr>
        <p:spPr>
          <a:ln/>
        </p:spPr>
        <p:txBody>
          <a:bodyPr/>
          <a:lstStyle>
            <a:lvl1pPr>
              <a:defRPr/>
            </a:lvl1pPr>
          </a:lstStyle>
          <a:p>
            <a:fld id="{82BEDC20-BD52-4869-B194-B7B0B11B2230}" type="datetime1">
              <a:rPr lang="en-GB" smtClean="0"/>
              <a:t>11/02/2014</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4"/>
          <p:cNvSpPr>
            <a:spLocks noGrp="1" noChangeArrowheads="1"/>
          </p:cNvSpPr>
          <p:nvPr>
            <p:ph type="dt" sz="half" idx="12"/>
          </p:nvPr>
        </p:nvSpPr>
        <p:spPr>
          <a:ln/>
        </p:spPr>
        <p:txBody>
          <a:bodyPr/>
          <a:lstStyle>
            <a:lvl1pPr>
              <a:defRPr/>
            </a:lvl1pPr>
          </a:lstStyle>
          <a:p>
            <a:fld id="{0399A9C7-2AFB-4F32-87A6-F22DDEB81A2F}" type="datetime1">
              <a:rPr lang="en-GB" smtClean="0"/>
              <a:t>11/02/2014</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4648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1430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4"/>
          <p:cNvSpPr>
            <a:spLocks noGrp="1" noChangeArrowheads="1"/>
          </p:cNvSpPr>
          <p:nvPr>
            <p:ph type="dt" sz="half" idx="12"/>
          </p:nvPr>
        </p:nvSpPr>
        <p:spPr>
          <a:ln/>
        </p:spPr>
        <p:txBody>
          <a:bodyPr/>
          <a:lstStyle>
            <a:lvl1pPr>
              <a:defRPr/>
            </a:lvl1pPr>
          </a:lstStyle>
          <a:p>
            <a:fld id="{A1F891A4-AA9D-46A1-A1E0-C78C8E5A0355}" type="datetime1">
              <a:rPr lang="en-GB" smtClean="0"/>
              <a:t>11/02/2014</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4"/>
          <p:cNvSpPr>
            <a:spLocks noGrp="1" noChangeArrowheads="1"/>
          </p:cNvSpPr>
          <p:nvPr>
            <p:ph type="dt" sz="half" idx="12"/>
          </p:nvPr>
        </p:nvSpPr>
        <p:spPr>
          <a:ln/>
        </p:spPr>
        <p:txBody>
          <a:bodyPr/>
          <a:lstStyle>
            <a:lvl1pPr>
              <a:defRPr/>
            </a:lvl1pPr>
          </a:lstStyle>
          <a:p>
            <a:fld id="{15D87C43-AC4E-49F0-A5EA-342D91A5BB98}" type="datetime1">
              <a:rPr lang="en-GB" smtClean="0"/>
              <a:t>11/02/2014</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4"/>
          <p:cNvSpPr>
            <a:spLocks noGrp="1" noChangeArrowheads="1"/>
          </p:cNvSpPr>
          <p:nvPr>
            <p:ph type="dt" sz="half" idx="12"/>
          </p:nvPr>
        </p:nvSpPr>
        <p:spPr>
          <a:ln/>
        </p:spPr>
        <p:txBody>
          <a:bodyPr/>
          <a:lstStyle>
            <a:lvl1pPr>
              <a:defRPr/>
            </a:lvl1pPr>
          </a:lstStyle>
          <a:p>
            <a:fld id="{2723D2FB-DAF4-4088-80B5-123884E853A5}" type="datetime1">
              <a:rPr lang="en-GB" smtClean="0"/>
              <a:t>11/02/2014</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4"/>
          <p:cNvSpPr>
            <a:spLocks noGrp="1" noChangeArrowheads="1"/>
          </p:cNvSpPr>
          <p:nvPr>
            <p:ph type="dt" sz="half" idx="12"/>
          </p:nvPr>
        </p:nvSpPr>
        <p:spPr>
          <a:ln/>
        </p:spPr>
        <p:txBody>
          <a:bodyPr/>
          <a:lstStyle>
            <a:lvl1pPr>
              <a:defRPr/>
            </a:lvl1pPr>
          </a:lstStyle>
          <a:p>
            <a:fld id="{4A0E7F5A-DE89-4F38-B7A4-2C5D242A16F4}" type="datetime1">
              <a:rPr lang="en-GB" smtClean="0"/>
              <a:t>11/02/2014</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4"/>
          <p:cNvSpPr>
            <a:spLocks noGrp="1" noChangeArrowheads="1"/>
          </p:cNvSpPr>
          <p:nvPr>
            <p:ph type="dt" sz="half" idx="12"/>
          </p:nvPr>
        </p:nvSpPr>
        <p:spPr>
          <a:ln/>
        </p:spPr>
        <p:txBody>
          <a:bodyPr/>
          <a:lstStyle>
            <a:lvl1pPr>
              <a:defRPr/>
            </a:lvl1pPr>
          </a:lstStyle>
          <a:p>
            <a:fld id="{BF465368-5E62-4DF3-A0A1-834172EDB645}" type="datetime1">
              <a:rPr lang="en-GB" smtClean="0"/>
              <a:t>11/02/2014</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4"/>
          <p:cNvSpPr>
            <a:spLocks noGrp="1" noChangeArrowheads="1"/>
          </p:cNvSpPr>
          <p:nvPr>
            <p:ph type="dt" sz="half" idx="12"/>
          </p:nvPr>
        </p:nvSpPr>
        <p:spPr>
          <a:ln/>
        </p:spPr>
        <p:txBody>
          <a:bodyPr/>
          <a:lstStyle>
            <a:lvl1pPr>
              <a:defRPr/>
            </a:lvl1pPr>
          </a:lstStyle>
          <a:p>
            <a:fld id="{C7C0C959-ED6E-4900-801C-7799AD428377}" type="datetime1">
              <a:rPr lang="en-GB" smtClean="0"/>
              <a:t>11/02/2014</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4"/>
          <p:cNvSpPr>
            <a:spLocks noGrp="1" noChangeArrowheads="1"/>
          </p:cNvSpPr>
          <p:nvPr>
            <p:ph type="dt" sz="half" idx="12"/>
          </p:nvPr>
        </p:nvSpPr>
        <p:spPr>
          <a:ln/>
        </p:spPr>
        <p:txBody>
          <a:bodyPr/>
          <a:lstStyle>
            <a:lvl1pPr>
              <a:defRPr/>
            </a:lvl1pPr>
          </a:lstStyle>
          <a:p>
            <a:fld id="{C2DDF41A-18E7-43D8-A62B-1A7482F1B385}" type="datetime1">
              <a:rPr lang="en-GB" smtClean="0"/>
              <a:t>11/02/2014</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4"/>
          <p:cNvSpPr>
            <a:spLocks noGrp="1" noChangeArrowheads="1"/>
          </p:cNvSpPr>
          <p:nvPr>
            <p:ph type="dt" sz="half" idx="12"/>
          </p:nvPr>
        </p:nvSpPr>
        <p:spPr>
          <a:ln/>
        </p:spPr>
        <p:txBody>
          <a:bodyPr/>
          <a:lstStyle>
            <a:lvl1pPr>
              <a:defRPr/>
            </a:lvl1pPr>
          </a:lstStyle>
          <a:p>
            <a:fld id="{34182E2C-8C58-45C2-BCA9-E564F0E68503}" type="datetime1">
              <a:rPr lang="en-GB" smtClean="0"/>
              <a:t>11/02/2014</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76C0415-F36B-41BB-8248-2D86673178B7}" type="slidenum">
              <a:rPr lang="en-GB" smtClean="0"/>
              <a:t>‹#›</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4"/>
          <p:cNvSpPr>
            <a:spLocks noGrp="1" noChangeArrowheads="1"/>
          </p:cNvSpPr>
          <p:nvPr>
            <p:ph type="dt" sz="half" idx="12"/>
          </p:nvPr>
        </p:nvSpPr>
        <p:spPr>
          <a:ln/>
        </p:spPr>
        <p:txBody>
          <a:bodyPr/>
          <a:lstStyle>
            <a:lvl1pPr>
              <a:defRPr/>
            </a:lvl1pPr>
          </a:lstStyle>
          <a:p>
            <a:fld id="{EDA97056-C48F-4B3C-B221-40F086688284}" type="datetime1">
              <a:rPr lang="en-GB" smtClean="0"/>
              <a:t>11/02/2014</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7" name="Picture 7" descr="N:\purpline.gif"/>
          <p:cNvPicPr>
            <a:picLocks noChangeAspect="1" noChangeArrowheads="1"/>
          </p:cNvPicPr>
          <p:nvPr/>
        </p:nvPicPr>
        <p:blipFill>
          <a:blip r:embed="rId13" cstate="print"/>
          <a:srcRect/>
          <a:stretch>
            <a:fillRect/>
          </a:stretch>
        </p:blipFill>
        <p:spPr bwMode="auto">
          <a:xfrm>
            <a:off x="0" y="685800"/>
            <a:ext cx="9144000" cy="92075"/>
          </a:xfrm>
          <a:prstGeom prst="rect">
            <a:avLst/>
          </a:prstGeom>
          <a:noFill/>
          <a:ln w="9525">
            <a:noFill/>
            <a:miter lim="800000"/>
            <a:headEnd/>
            <a:tailEnd/>
          </a:ln>
        </p:spPr>
      </p:pic>
      <p:pic>
        <p:nvPicPr>
          <p:cNvPr id="1028" name="Picture 8" descr="N:\header_logo.jpe"/>
          <p:cNvPicPr>
            <a:picLocks noChangeAspect="1" noChangeArrowheads="1"/>
          </p:cNvPicPr>
          <p:nvPr/>
        </p:nvPicPr>
        <p:blipFill>
          <a:blip r:embed="rId14" cstate="print"/>
          <a:srcRect/>
          <a:stretch>
            <a:fillRect/>
          </a:stretch>
        </p:blipFill>
        <p:spPr bwMode="auto">
          <a:xfrm>
            <a:off x="0" y="0"/>
            <a:ext cx="2492375" cy="708025"/>
          </a:xfrm>
          <a:prstGeom prst="rect">
            <a:avLst/>
          </a:prstGeom>
          <a:noFill/>
          <a:ln w="9525">
            <a:noFill/>
            <a:miter lim="800000"/>
            <a:headEnd/>
            <a:tailEnd/>
          </a:ln>
        </p:spPr>
      </p:pic>
      <p:pic>
        <p:nvPicPr>
          <p:cNvPr id="1029" name="Picture 9" descr="N:\strip.gif"/>
          <p:cNvPicPr>
            <a:picLocks noChangeAspect="1" noChangeArrowheads="1"/>
          </p:cNvPicPr>
          <p:nvPr/>
        </p:nvPicPr>
        <p:blipFill>
          <a:blip r:embed="rId15" cstate="print"/>
          <a:srcRect/>
          <a:stretch>
            <a:fillRect/>
          </a:stretch>
        </p:blipFill>
        <p:spPr bwMode="auto">
          <a:xfrm>
            <a:off x="0" y="762000"/>
            <a:ext cx="9144000" cy="457200"/>
          </a:xfrm>
          <a:prstGeom prst="rect">
            <a:avLst/>
          </a:prstGeom>
          <a:noFill/>
          <a:ln w="9525">
            <a:noFill/>
            <a:miter lim="800000"/>
            <a:headEnd/>
            <a:tailEnd/>
          </a:ln>
        </p:spPr>
      </p:pic>
      <p:pic>
        <p:nvPicPr>
          <p:cNvPr id="1030" name="Picture 10" descr="N:\invertstrip.gif"/>
          <p:cNvPicPr>
            <a:picLocks noChangeAspect="1" noChangeArrowheads="1"/>
          </p:cNvPicPr>
          <p:nvPr/>
        </p:nvPicPr>
        <p:blipFill>
          <a:blip r:embed="rId16" cstate="print"/>
          <a:srcRect/>
          <a:stretch>
            <a:fillRect/>
          </a:stretch>
        </p:blipFill>
        <p:spPr bwMode="auto">
          <a:xfrm>
            <a:off x="0" y="6400800"/>
            <a:ext cx="9144000" cy="457200"/>
          </a:xfrm>
          <a:prstGeom prst="rect">
            <a:avLst/>
          </a:prstGeom>
          <a:noFill/>
          <a:ln w="9525">
            <a:noFill/>
            <a:miter lim="800000"/>
            <a:headEnd/>
            <a:tailEnd/>
          </a:ln>
        </p:spPr>
      </p:pic>
      <p:pic>
        <p:nvPicPr>
          <p:cNvPr id="1031" name="Picture 11" descr="L:\Marketing\SHARED\James\enrolment presentation\departments\header.jpg"/>
          <p:cNvPicPr>
            <a:picLocks noChangeAspect="1" noChangeArrowheads="1"/>
          </p:cNvPicPr>
          <p:nvPr/>
        </p:nvPicPr>
        <p:blipFill>
          <a:blip r:embed="rId17" cstate="print"/>
          <a:srcRect/>
          <a:stretch>
            <a:fillRect/>
          </a:stretch>
        </p:blipFill>
        <p:spPr bwMode="auto">
          <a:xfrm>
            <a:off x="2471738" y="0"/>
            <a:ext cx="6672262" cy="708025"/>
          </a:xfrm>
          <a:prstGeom prst="rect">
            <a:avLst/>
          </a:prstGeom>
          <a:noFill/>
          <a:ln w="9525">
            <a:noFill/>
            <a:miter lim="800000"/>
            <a:headEnd/>
            <a:tailEnd/>
          </a:ln>
        </p:spPr>
      </p:pic>
      <p:sp>
        <p:nvSpPr>
          <p:cNvPr id="2" name="Rectangle 6"/>
          <p:cNvSpPr>
            <a:spLocks noGrp="1" noChangeArrowheads="1"/>
          </p:cNvSpPr>
          <p:nvPr>
            <p:ph type="sldNum" sz="quarter" idx="4"/>
          </p:nvPr>
        </p:nvSpPr>
        <p:spPr bwMode="auto">
          <a:xfrm>
            <a:off x="6553200" y="6019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76C0415-F36B-41BB-8248-2D86673178B7}" type="slidenum">
              <a:rPr lang="en-GB" smtClean="0"/>
              <a:t>‹#›</a:t>
            </a:fld>
            <a:endParaRPr lang="en-GB"/>
          </a:p>
        </p:txBody>
      </p:sp>
      <p:sp>
        <p:nvSpPr>
          <p:cNvPr id="3" name="Rectangle 5"/>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4" name="Rectangle 4"/>
          <p:cNvSpPr>
            <a:spLocks noGrp="1" noChangeArrowheads="1"/>
          </p:cNvSpPr>
          <p:nvPr>
            <p:ph type="dt" sz="half" idx="2"/>
          </p:nvPr>
        </p:nvSpPr>
        <p:spPr bwMode="auto">
          <a:xfrm>
            <a:off x="685800" y="6019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C275EBD-EB29-4EEC-AF31-1A6C7A94513C}" type="datetime1">
              <a:rPr lang="en-GB" smtClean="0"/>
              <a:t>11/02/2014</a:t>
            </a:fld>
            <a:endParaRPr lang="en-GB"/>
          </a:p>
        </p:txBody>
      </p:sp>
      <p:sp>
        <p:nvSpPr>
          <p:cNvPr id="1035" name="Rectangle 2"/>
          <p:cNvSpPr>
            <a:spLocks noGrp="1" noChangeArrowheads="1"/>
          </p:cNvSpPr>
          <p:nvPr>
            <p:ph type="title"/>
          </p:nvPr>
        </p:nvSpPr>
        <p:spPr bwMode="auto">
          <a:xfrm>
            <a:off x="685800" y="11430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2800" b="1" i="1">
          <a:solidFill>
            <a:srgbClr val="990099"/>
          </a:solidFill>
          <a:latin typeface="+mj-lt"/>
          <a:ea typeface="+mj-ea"/>
          <a:cs typeface="+mj-cs"/>
        </a:defRPr>
      </a:lvl1pPr>
      <a:lvl2pPr algn="l" rtl="0" eaLnBrk="1" fontAlgn="base" hangingPunct="1">
        <a:spcBef>
          <a:spcPct val="0"/>
        </a:spcBef>
        <a:spcAft>
          <a:spcPct val="0"/>
        </a:spcAft>
        <a:defRPr sz="2800" b="1" i="1">
          <a:solidFill>
            <a:srgbClr val="990099"/>
          </a:solidFill>
          <a:latin typeface="Verdana" pitchFamily="34" charset="0"/>
        </a:defRPr>
      </a:lvl2pPr>
      <a:lvl3pPr algn="l" rtl="0" eaLnBrk="1" fontAlgn="base" hangingPunct="1">
        <a:spcBef>
          <a:spcPct val="0"/>
        </a:spcBef>
        <a:spcAft>
          <a:spcPct val="0"/>
        </a:spcAft>
        <a:defRPr sz="2800" b="1" i="1">
          <a:solidFill>
            <a:srgbClr val="990099"/>
          </a:solidFill>
          <a:latin typeface="Verdana" pitchFamily="34" charset="0"/>
        </a:defRPr>
      </a:lvl3pPr>
      <a:lvl4pPr algn="l" rtl="0" eaLnBrk="1" fontAlgn="base" hangingPunct="1">
        <a:spcBef>
          <a:spcPct val="0"/>
        </a:spcBef>
        <a:spcAft>
          <a:spcPct val="0"/>
        </a:spcAft>
        <a:defRPr sz="2800" b="1" i="1">
          <a:solidFill>
            <a:srgbClr val="990099"/>
          </a:solidFill>
          <a:latin typeface="Verdana" pitchFamily="34" charset="0"/>
        </a:defRPr>
      </a:lvl4pPr>
      <a:lvl5pPr algn="l" rtl="0" eaLnBrk="1" fontAlgn="base" hangingPunct="1">
        <a:spcBef>
          <a:spcPct val="0"/>
        </a:spcBef>
        <a:spcAft>
          <a:spcPct val="0"/>
        </a:spcAft>
        <a:defRPr sz="2800" b="1" i="1">
          <a:solidFill>
            <a:srgbClr val="990099"/>
          </a:solidFill>
          <a:latin typeface="Verdana" pitchFamily="34" charset="0"/>
        </a:defRPr>
      </a:lvl5pPr>
      <a:lvl6pPr marL="457200" algn="l" rtl="0" eaLnBrk="1" fontAlgn="base" hangingPunct="1">
        <a:spcBef>
          <a:spcPct val="0"/>
        </a:spcBef>
        <a:spcAft>
          <a:spcPct val="0"/>
        </a:spcAft>
        <a:defRPr sz="2800" b="1" i="1">
          <a:solidFill>
            <a:srgbClr val="990099"/>
          </a:solidFill>
          <a:latin typeface="Verdana" pitchFamily="34" charset="0"/>
        </a:defRPr>
      </a:lvl6pPr>
      <a:lvl7pPr marL="914400" algn="l" rtl="0" eaLnBrk="1" fontAlgn="base" hangingPunct="1">
        <a:spcBef>
          <a:spcPct val="0"/>
        </a:spcBef>
        <a:spcAft>
          <a:spcPct val="0"/>
        </a:spcAft>
        <a:defRPr sz="2800" b="1" i="1">
          <a:solidFill>
            <a:srgbClr val="990099"/>
          </a:solidFill>
          <a:latin typeface="Verdana" pitchFamily="34" charset="0"/>
        </a:defRPr>
      </a:lvl7pPr>
      <a:lvl8pPr marL="1371600" algn="l" rtl="0" eaLnBrk="1" fontAlgn="base" hangingPunct="1">
        <a:spcBef>
          <a:spcPct val="0"/>
        </a:spcBef>
        <a:spcAft>
          <a:spcPct val="0"/>
        </a:spcAft>
        <a:defRPr sz="2800" b="1" i="1">
          <a:solidFill>
            <a:srgbClr val="990099"/>
          </a:solidFill>
          <a:latin typeface="Verdana" pitchFamily="34" charset="0"/>
        </a:defRPr>
      </a:lvl8pPr>
      <a:lvl9pPr marL="1828800" algn="l" rtl="0" eaLnBrk="1" fontAlgn="base" hangingPunct="1">
        <a:spcBef>
          <a:spcPct val="0"/>
        </a:spcBef>
        <a:spcAft>
          <a:spcPct val="0"/>
        </a:spcAft>
        <a:defRPr sz="2800" b="1" i="1">
          <a:solidFill>
            <a:srgbClr val="990099"/>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rgbClr val="990099"/>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Impact</a:t>
            </a:r>
            <a:endParaRPr lang="en-GB" dirty="0"/>
          </a:p>
        </p:txBody>
      </p:sp>
      <p:sp>
        <p:nvSpPr>
          <p:cNvPr id="3" name="Subtitle 2"/>
          <p:cNvSpPr>
            <a:spLocks noGrp="1"/>
          </p:cNvSpPr>
          <p:nvPr>
            <p:ph type="subTitle" idx="1"/>
          </p:nvPr>
        </p:nvSpPr>
        <p:spPr/>
        <p:txBody>
          <a:bodyPr/>
          <a:lstStyle/>
          <a:p>
            <a:r>
              <a:rPr lang="en-GB" dirty="0" smtClean="0"/>
              <a:t>Jim Briggs</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research</a:t>
            </a:r>
            <a:endParaRPr lang="en-GB" dirty="0"/>
          </a:p>
        </p:txBody>
      </p:sp>
      <p:sp>
        <p:nvSpPr>
          <p:cNvPr id="3" name="Content Placeholder 2"/>
          <p:cNvSpPr>
            <a:spLocks noGrp="1"/>
          </p:cNvSpPr>
          <p:nvPr>
            <p:ph idx="1"/>
          </p:nvPr>
        </p:nvSpPr>
        <p:spPr/>
        <p:txBody>
          <a:bodyPr/>
          <a:lstStyle/>
          <a:p>
            <a:r>
              <a:rPr lang="en-GB" dirty="0" smtClean="0"/>
              <a:t>Key findings of our research</a:t>
            </a:r>
          </a:p>
          <a:p>
            <a:pPr lvl="1"/>
            <a:r>
              <a:rPr lang="en-GB" dirty="0" smtClean="0"/>
              <a:t>arranged </a:t>
            </a:r>
            <a:r>
              <a:rPr lang="en-GB" dirty="0" smtClean="0"/>
              <a:t>fairly chronologically</a:t>
            </a:r>
          </a:p>
          <a:p>
            <a:r>
              <a:rPr lang="en-GB" dirty="0" smtClean="0"/>
              <a:t>Who was involved</a:t>
            </a:r>
          </a:p>
          <a:p>
            <a:pPr lvl="1"/>
            <a:r>
              <a:rPr lang="en-GB" dirty="0" smtClean="0"/>
              <a:t>names, job titles, dates</a:t>
            </a:r>
          </a:p>
          <a:p>
            <a:r>
              <a:rPr lang="en-GB" dirty="0" smtClean="0"/>
              <a:t>6 (max) references to key papers</a:t>
            </a:r>
          </a:p>
          <a:p>
            <a:r>
              <a:rPr lang="en-GB" dirty="0" smtClean="0"/>
              <a:t>List of funding won</a:t>
            </a:r>
          </a:p>
          <a:p>
            <a:pPr lvl="1"/>
            <a:r>
              <a:rPr lang="en-GB" dirty="0" smtClean="0"/>
              <a:t>KTP</a:t>
            </a:r>
          </a:p>
          <a:p>
            <a:pPr lvl="1"/>
            <a:r>
              <a:rPr lang="en-GB" dirty="0" smtClean="0"/>
              <a:t>Oxford</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 of impact</a:t>
            </a:r>
            <a:endParaRPr lang="en-GB" dirty="0"/>
          </a:p>
        </p:txBody>
      </p:sp>
      <p:sp>
        <p:nvSpPr>
          <p:cNvPr id="3" name="Content Placeholder 2"/>
          <p:cNvSpPr>
            <a:spLocks noGrp="1"/>
          </p:cNvSpPr>
          <p:nvPr>
            <p:ph idx="1"/>
          </p:nvPr>
        </p:nvSpPr>
        <p:spPr/>
        <p:txBody>
          <a:bodyPr numCol="2">
            <a:normAutofit fontScale="85000" lnSpcReduction="20000"/>
          </a:bodyPr>
          <a:lstStyle/>
          <a:p>
            <a:pPr>
              <a:lnSpc>
                <a:spcPct val="120000"/>
              </a:lnSpc>
            </a:pPr>
            <a:r>
              <a:rPr lang="en-GB" sz="1600" dirty="0" smtClean="0"/>
              <a:t>Economic impact on The Learning Clinic Ltd</a:t>
            </a:r>
          </a:p>
          <a:p>
            <a:pPr lvl="1">
              <a:lnSpc>
                <a:spcPct val="120000"/>
              </a:lnSpc>
            </a:pPr>
            <a:r>
              <a:rPr lang="en-GB" sz="1400" dirty="0" smtClean="0"/>
              <a:t>describe KTP</a:t>
            </a:r>
          </a:p>
          <a:p>
            <a:pPr lvl="1">
              <a:lnSpc>
                <a:spcPct val="120000"/>
              </a:lnSpc>
            </a:pPr>
            <a:r>
              <a:rPr lang="en-GB" sz="1400" dirty="0" smtClean="0"/>
              <a:t>describe the company's product and how we contributed to it</a:t>
            </a:r>
          </a:p>
          <a:p>
            <a:pPr lvl="1">
              <a:lnSpc>
                <a:spcPct val="120000"/>
              </a:lnSpc>
            </a:pPr>
            <a:r>
              <a:rPr lang="en-GB" sz="1400" dirty="0" smtClean="0"/>
              <a:t>specified the economic impact</a:t>
            </a:r>
          </a:p>
          <a:p>
            <a:pPr lvl="2">
              <a:lnSpc>
                <a:spcPct val="120000"/>
              </a:lnSpc>
            </a:pPr>
            <a:r>
              <a:rPr lang="en-GB" sz="1200" dirty="0" smtClean="0"/>
              <a:t>"</a:t>
            </a:r>
            <a:r>
              <a:rPr lang="en-GB" sz="1200" dirty="0"/>
              <a:t>The economic benefits to TLC included increased turnover (13-fold over 3 years), created 15 new jobs, and allowed them to attract over £1m from private investors (source 1). The VitalPAC product generates 80% of their revenue</a:t>
            </a:r>
            <a:r>
              <a:rPr lang="en-GB" sz="1200" dirty="0" smtClean="0"/>
              <a:t>."</a:t>
            </a:r>
          </a:p>
          <a:p>
            <a:pPr lvl="1">
              <a:lnSpc>
                <a:spcPct val="120000"/>
              </a:lnSpc>
            </a:pPr>
            <a:r>
              <a:rPr lang="en-GB" sz="1400" dirty="0" smtClean="0"/>
              <a:t>evidenced it with a letter from the CEO of the company</a:t>
            </a:r>
          </a:p>
          <a:p>
            <a:pPr>
              <a:lnSpc>
                <a:spcPct val="120000"/>
              </a:lnSpc>
            </a:pPr>
            <a:r>
              <a:rPr lang="en-GB" sz="1600" dirty="0" smtClean="0"/>
              <a:t>Policy impact on Royal College of Physicians</a:t>
            </a:r>
          </a:p>
          <a:p>
            <a:pPr lvl="1">
              <a:lnSpc>
                <a:spcPct val="120000"/>
              </a:lnSpc>
            </a:pPr>
            <a:r>
              <a:rPr lang="en-GB" sz="1400" dirty="0" smtClean="0"/>
              <a:t>Referred to their policy recommendation report</a:t>
            </a:r>
          </a:p>
          <a:p>
            <a:pPr lvl="1">
              <a:lnSpc>
                <a:spcPct val="120000"/>
              </a:lnSpc>
            </a:pPr>
            <a:r>
              <a:rPr lang="en-GB" sz="1400" dirty="0" smtClean="0"/>
              <a:t>Brief history of how they developed NEWS and our role in it</a:t>
            </a:r>
          </a:p>
          <a:p>
            <a:pPr>
              <a:lnSpc>
                <a:spcPct val="120000"/>
              </a:lnSpc>
            </a:pPr>
            <a:r>
              <a:rPr lang="en-GB" sz="1600" dirty="0" smtClean="0"/>
              <a:t>Health impact</a:t>
            </a:r>
          </a:p>
          <a:p>
            <a:pPr lvl="1">
              <a:lnSpc>
                <a:spcPct val="120000"/>
              </a:lnSpc>
            </a:pPr>
            <a:r>
              <a:rPr lang="en-GB" sz="1400" dirty="0" smtClean="0"/>
              <a:t>Evidence that VitalPAC is used in 20 hospitals and NEWS is (or about to be) used in 68% of UK hospitals in a survey conducted by an independent source</a:t>
            </a:r>
          </a:p>
          <a:p>
            <a:pPr lvl="1">
              <a:lnSpc>
                <a:spcPct val="120000"/>
              </a:lnSpc>
            </a:pPr>
            <a:r>
              <a:rPr lang="en-GB" sz="1400" dirty="0" smtClean="0"/>
              <a:t>Emphasised use of NEWS internationally (Wales </a:t>
            </a:r>
            <a:r>
              <a:rPr lang="en-GB" sz="1400" dirty="0" smtClean="0">
                <a:sym typeface="Wingdings" pitchFamily="2" charset="2"/>
              </a:rPr>
              <a:t> </a:t>
            </a:r>
            <a:r>
              <a:rPr lang="en-GB" sz="1400" dirty="0" smtClean="0"/>
              <a:t>and Ireland)</a:t>
            </a:r>
          </a:p>
          <a:p>
            <a:pPr lvl="1">
              <a:lnSpc>
                <a:spcPct val="120000"/>
              </a:lnSpc>
            </a:pPr>
            <a:r>
              <a:rPr lang="en-GB" sz="1400" dirty="0" smtClean="0"/>
              <a:t>Some preliminary evidence that VitalPAC use saves lives</a:t>
            </a:r>
          </a:p>
          <a:p>
            <a:pPr lvl="1">
              <a:lnSpc>
                <a:spcPct val="120000"/>
              </a:lnSpc>
            </a:pPr>
            <a:r>
              <a:rPr lang="en-GB" sz="1400" dirty="0" smtClean="0"/>
              <a:t>Chairman of RCP working party estimated that 6000 lives might be saved annually – evidenced by press reports from the RCP's launch of NEWS</a:t>
            </a:r>
          </a:p>
          <a:p>
            <a:pPr lvl="1">
              <a:lnSpc>
                <a:spcPct val="120000"/>
              </a:lnSpc>
            </a:pPr>
            <a:r>
              <a:rPr lang="en-GB" sz="1400" dirty="0" smtClean="0"/>
              <a:t>VitalPAC has won 3 national awards</a:t>
            </a:r>
          </a:p>
          <a:p>
            <a:pPr lvl="1">
              <a:lnSpc>
                <a:spcPct val="120000"/>
              </a:lnSpc>
            </a:pPr>
            <a:endParaRPr lang="en-GB" sz="1400" dirty="0"/>
          </a:p>
        </p:txBody>
      </p:sp>
      <p:sp>
        <p:nvSpPr>
          <p:cNvPr id="4" name="Slide Number Placeholder 3"/>
          <p:cNvSpPr>
            <a:spLocks noGrp="1"/>
          </p:cNvSpPr>
          <p:nvPr>
            <p:ph type="sldNum" sz="quarter" idx="10"/>
          </p:nvPr>
        </p:nvSpPr>
        <p:spPr/>
        <p:txBody>
          <a:bodyPr/>
          <a:lstStyle/>
          <a:p>
            <a:fld id="{576C0415-F36B-41BB-8248-2D86673178B7}" type="slidenum">
              <a:rPr lang="en-GB" smtClean="0"/>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Evidencing impact</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76C0415-F36B-41BB-8248-2D86673178B7}" type="slidenum">
              <a:rPr lang="en-GB" smtClean="0"/>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Collecting evidence of impact</a:t>
            </a:r>
            <a:endParaRPr lang="en-GB" dirty="0"/>
          </a:p>
        </p:txBody>
      </p:sp>
      <p:sp>
        <p:nvSpPr>
          <p:cNvPr id="6" name="Content Placeholder 5"/>
          <p:cNvSpPr>
            <a:spLocks noGrp="1"/>
          </p:cNvSpPr>
          <p:nvPr>
            <p:ph idx="1"/>
          </p:nvPr>
        </p:nvSpPr>
        <p:spPr/>
        <p:txBody>
          <a:bodyPr>
            <a:normAutofit/>
          </a:bodyPr>
          <a:lstStyle/>
          <a:p>
            <a:r>
              <a:rPr lang="en-GB" dirty="0" smtClean="0"/>
              <a:t>Important to collect evidence of impact at time it takes place</a:t>
            </a:r>
          </a:p>
          <a:p>
            <a:pPr lvl="1"/>
            <a:r>
              <a:rPr lang="en-GB" dirty="0" smtClean="0"/>
              <a:t>documents:</a:t>
            </a:r>
          </a:p>
          <a:p>
            <a:pPr lvl="2"/>
            <a:r>
              <a:rPr lang="en-GB" dirty="0" smtClean="0"/>
              <a:t>reports, correspondence, press clippings, etc.</a:t>
            </a:r>
          </a:p>
          <a:p>
            <a:pPr lvl="1"/>
            <a:r>
              <a:rPr lang="en-GB" dirty="0" smtClean="0"/>
              <a:t>financial data if you can glean it:</a:t>
            </a:r>
          </a:p>
          <a:p>
            <a:pPr lvl="2"/>
            <a:r>
              <a:rPr lang="en-GB" dirty="0" smtClean="0"/>
              <a:t>turnover, profit, investment, employees, etc.</a:t>
            </a:r>
          </a:p>
          <a:p>
            <a:r>
              <a:rPr lang="en-GB" dirty="0" smtClean="0"/>
              <a:t>Important to be timely because:</a:t>
            </a:r>
          </a:p>
          <a:p>
            <a:pPr lvl="1"/>
            <a:r>
              <a:rPr lang="en-GB" dirty="0" smtClean="0"/>
              <a:t>contacts at other organisations may move job</a:t>
            </a:r>
          </a:p>
          <a:p>
            <a:pPr lvl="1"/>
            <a:r>
              <a:rPr lang="en-GB" dirty="0" smtClean="0"/>
              <a:t>relationship with organisations might change</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Research council Bids</a:t>
            </a:r>
            <a:endParaRPr lang="en-GB" dirty="0"/>
          </a:p>
        </p:txBody>
      </p:sp>
      <p:sp>
        <p:nvSpPr>
          <p:cNvPr id="5" name="Text Placeholder 4"/>
          <p:cNvSpPr>
            <a:spLocks noGrp="1"/>
          </p:cNvSpPr>
          <p:nvPr>
            <p:ph type="body" idx="1"/>
          </p:nvPr>
        </p:nvSpPr>
        <p:spPr/>
        <p:txBody>
          <a:bodyPr/>
          <a:lstStyle/>
          <a:p>
            <a:endParaRPr lang="en-GB"/>
          </a:p>
        </p:txBody>
      </p:sp>
      <p:sp>
        <p:nvSpPr>
          <p:cNvPr id="6" name="Slide Number Placeholder 5"/>
          <p:cNvSpPr>
            <a:spLocks noGrp="1"/>
          </p:cNvSpPr>
          <p:nvPr>
            <p:ph type="sldNum" sz="quarter" idx="10"/>
          </p:nvPr>
        </p:nvSpPr>
        <p:spPr/>
        <p:txBody>
          <a:bodyPr/>
          <a:lstStyle/>
          <a:p>
            <a:fld id="{576C0415-F36B-41BB-8248-2D86673178B7}" type="slidenum">
              <a:rPr lang="en-GB" smtClean="0"/>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"Pathways to impact"</a:t>
            </a:r>
            <a:endParaRPr lang="en-GB" dirty="0"/>
          </a:p>
        </p:txBody>
      </p:sp>
      <p:sp>
        <p:nvSpPr>
          <p:cNvPr id="5" name="Content Placeholder 4"/>
          <p:cNvSpPr>
            <a:spLocks noGrp="1"/>
          </p:cNvSpPr>
          <p:nvPr>
            <p:ph idx="1"/>
          </p:nvPr>
        </p:nvSpPr>
        <p:spPr/>
        <p:txBody>
          <a:bodyPr>
            <a:normAutofit fontScale="70000" lnSpcReduction="20000"/>
          </a:bodyPr>
          <a:lstStyle/>
          <a:p>
            <a:pPr>
              <a:lnSpc>
                <a:spcPct val="120000"/>
              </a:lnSpc>
            </a:pPr>
            <a:r>
              <a:rPr lang="en-GB" dirty="0" smtClean="0"/>
              <a:t>A mandatory section of the application form (about 2 sides)</a:t>
            </a:r>
          </a:p>
          <a:p>
            <a:pPr>
              <a:lnSpc>
                <a:spcPct val="120000"/>
              </a:lnSpc>
            </a:pPr>
            <a:r>
              <a:rPr lang="en-GB" dirty="0" smtClean="0"/>
              <a:t>Rationale: </a:t>
            </a:r>
          </a:p>
          <a:p>
            <a:pPr lvl="1">
              <a:lnSpc>
                <a:spcPct val="120000"/>
              </a:lnSpc>
            </a:pPr>
            <a:r>
              <a:rPr lang="en-GB" dirty="0" smtClean="0"/>
              <a:t>"EPSRC </a:t>
            </a:r>
            <a:r>
              <a:rPr lang="en-GB" dirty="0"/>
              <a:t>helps contribute to the UK’s competitiveness and welfare through the support of an extensive range of research and postgraduate training, with a portfolio of approximately £3billion. Our intention now is to encourage researchers to look at how their work could achieve a positive impact and the pathways to bringing this to fruition</a:t>
            </a:r>
            <a:r>
              <a:rPr lang="en-GB" dirty="0" smtClean="0"/>
              <a:t>."</a:t>
            </a:r>
          </a:p>
          <a:p>
            <a:pPr>
              <a:lnSpc>
                <a:spcPct val="120000"/>
              </a:lnSpc>
            </a:pPr>
            <a:r>
              <a:rPr lang="en-GB" dirty="0"/>
              <a:t> ‘Impact’ itself is recognised as follows</a:t>
            </a:r>
            <a:r>
              <a:rPr lang="en-GB" dirty="0" smtClean="0"/>
              <a:t>:</a:t>
            </a:r>
          </a:p>
          <a:p>
            <a:pPr lvl="1">
              <a:lnSpc>
                <a:spcPct val="120000"/>
              </a:lnSpc>
            </a:pPr>
            <a:r>
              <a:rPr lang="en-GB" dirty="0" smtClean="0"/>
              <a:t>Academically</a:t>
            </a:r>
            <a:r>
              <a:rPr lang="en-GB" dirty="0"/>
              <a:t>; with regard to presenting an ascertainable contribution in academic progress in understanding methods, theory and application.</a:t>
            </a:r>
          </a:p>
          <a:p>
            <a:pPr lvl="1">
              <a:lnSpc>
                <a:spcPct val="120000"/>
              </a:lnSpc>
            </a:pPr>
            <a:r>
              <a:rPr lang="en-GB" dirty="0"/>
              <a:t>Social &amp; Economic; in terms of presenting an ascertainable contribution the research would make to the society and economy whether it be enhancing standard of living, economic performance or the effectiveness of public services</a:t>
            </a:r>
            <a:r>
              <a:rPr lang="en-GB" dirty="0" smtClean="0"/>
              <a:t>.</a:t>
            </a:r>
            <a:endParaRPr lang="en-GB" dirty="0"/>
          </a:p>
        </p:txBody>
      </p:sp>
      <p:sp>
        <p:nvSpPr>
          <p:cNvPr id="6" name="Slide Number Placeholder 5"/>
          <p:cNvSpPr>
            <a:spLocks noGrp="1"/>
          </p:cNvSpPr>
          <p:nvPr>
            <p:ph type="sldNum" sz="quarter" idx="10"/>
          </p:nvPr>
        </p:nvSpPr>
        <p:spPr/>
        <p:txBody>
          <a:bodyPr/>
          <a:lstStyle/>
          <a:p>
            <a:fld id="{576C0415-F36B-41BB-8248-2D86673178B7}" type="slidenum">
              <a:rPr lang="en-GB" smtClean="0"/>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EPSRC tips 1</a:t>
            </a:r>
            <a:endParaRPr lang="en-GB"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a:t>When completing your Pathways to Impact section, consider the following</a:t>
            </a:r>
            <a:r>
              <a:rPr lang="en-GB" dirty="0" smtClean="0"/>
              <a:t>:</a:t>
            </a:r>
          </a:p>
          <a:p>
            <a:pPr lvl="1">
              <a:lnSpc>
                <a:spcPct val="120000"/>
              </a:lnSpc>
            </a:pPr>
            <a:r>
              <a:rPr lang="en-GB" dirty="0" smtClean="0"/>
              <a:t>Who </a:t>
            </a:r>
            <a:r>
              <a:rPr lang="en-GB" dirty="0"/>
              <a:t>could potentially benefit from this research? What are their needs? And how can they be specifically targeted and reached?</a:t>
            </a:r>
          </a:p>
          <a:p>
            <a:pPr lvl="1">
              <a:lnSpc>
                <a:spcPct val="120000"/>
              </a:lnSpc>
            </a:pPr>
            <a:r>
              <a:rPr lang="en-GB" dirty="0"/>
              <a:t>Make the description regarding how potential beneficiaries will be impacted and involved as clear as possible. The use of performance milestones and analysis is advised.</a:t>
            </a:r>
          </a:p>
          <a:p>
            <a:pPr lvl="1">
              <a:lnSpc>
                <a:spcPct val="120000"/>
              </a:lnSpc>
            </a:pPr>
            <a:r>
              <a:rPr lang="en-GB" dirty="0"/>
              <a:t>Will it be possible to involve potential recipients of the research? If so, how early can they be involved?</a:t>
            </a:r>
          </a:p>
          <a:p>
            <a:pPr lvl="1">
              <a:lnSpc>
                <a:spcPct val="120000"/>
              </a:lnSpc>
            </a:pPr>
            <a:r>
              <a:rPr lang="en-GB" dirty="0"/>
              <a:t>Have there been any previous cases of impact generating activities or knowledge exchange that is relevant to this research</a:t>
            </a:r>
            <a:r>
              <a:rPr lang="en-GB" dirty="0" smtClean="0"/>
              <a:t>?</a:t>
            </a:r>
          </a:p>
          <a:p>
            <a:pPr lvl="1">
              <a:lnSpc>
                <a:spcPct val="120000"/>
              </a:lnSpc>
            </a:pPr>
            <a:r>
              <a:rPr lang="en-GB" dirty="0" smtClean="0"/>
              <a:t>Ensure commitment towards accomplishing research impacts is shown throughout.</a:t>
            </a:r>
          </a:p>
        </p:txBody>
      </p:sp>
      <p:sp>
        <p:nvSpPr>
          <p:cNvPr id="4" name="Slide Number Placeholder 3"/>
          <p:cNvSpPr>
            <a:spLocks noGrp="1"/>
          </p:cNvSpPr>
          <p:nvPr>
            <p:ph type="sldNum" sz="quarter" idx="10"/>
          </p:nvPr>
        </p:nvSpPr>
        <p:spPr/>
        <p:txBody>
          <a:bodyPr/>
          <a:lstStyle/>
          <a:p>
            <a:fld id="{576C0415-F36B-41BB-8248-2D86673178B7}"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EPSRC tips 2</a:t>
            </a:r>
            <a:endParaRPr lang="en-GB" dirty="0"/>
          </a:p>
        </p:txBody>
      </p:sp>
      <p:sp>
        <p:nvSpPr>
          <p:cNvPr id="3" name="Content Placeholder 2"/>
          <p:cNvSpPr>
            <a:spLocks noGrp="1"/>
          </p:cNvSpPr>
          <p:nvPr>
            <p:ph idx="1"/>
          </p:nvPr>
        </p:nvSpPr>
        <p:spPr/>
        <p:txBody>
          <a:bodyPr>
            <a:normAutofit fontScale="85000" lnSpcReduction="10000"/>
          </a:bodyPr>
          <a:lstStyle/>
          <a:p>
            <a:pPr fontAlgn="base">
              <a:lnSpc>
                <a:spcPct val="120000"/>
              </a:lnSpc>
            </a:pPr>
            <a:r>
              <a:rPr lang="en-GB" dirty="0" smtClean="0"/>
              <a:t>Try </a:t>
            </a:r>
            <a:r>
              <a:rPr lang="en-GB" dirty="0"/>
              <a:t>to avoid the following:</a:t>
            </a:r>
          </a:p>
          <a:p>
            <a:pPr lvl="1">
              <a:lnSpc>
                <a:spcPct val="120000"/>
              </a:lnSpc>
            </a:pPr>
            <a:r>
              <a:rPr lang="en-GB" dirty="0"/>
              <a:t>Being vague, try to be as detailed and specific as possible.</a:t>
            </a:r>
          </a:p>
          <a:p>
            <a:pPr lvl="1">
              <a:lnSpc>
                <a:spcPct val="120000"/>
              </a:lnSpc>
            </a:pPr>
            <a:r>
              <a:rPr lang="en-GB" dirty="0"/>
              <a:t>Not being project specific. Although we encourage being thorough, make sure that the information is relevant to the project itself.</a:t>
            </a:r>
          </a:p>
          <a:p>
            <a:pPr lvl="1">
              <a:lnSpc>
                <a:spcPct val="120000"/>
              </a:lnSpc>
            </a:pPr>
            <a:r>
              <a:rPr lang="en-GB" dirty="0"/>
              <a:t>Placing too much onus on track record. Instead, look at </a:t>
            </a:r>
            <a:r>
              <a:rPr lang="en-GB" dirty="0" smtClean="0"/>
              <a:t>what will </a:t>
            </a:r>
            <a:r>
              <a:rPr lang="en-GB" dirty="0"/>
              <a:t>be accomplished as part of this research project.</a:t>
            </a:r>
          </a:p>
          <a:p>
            <a:pPr lvl="1">
              <a:lnSpc>
                <a:spcPct val="120000"/>
              </a:lnSpc>
            </a:pPr>
            <a:r>
              <a:rPr lang="en-GB" dirty="0"/>
              <a:t>Focussing too narrow. Try to consider the broad range of people that could benefit from the project. Try not to keep activities too dissemination orientated or end motivated. Remember the key focus here is impact</a:t>
            </a:r>
            <a:r>
              <a:rPr lang="en-GB" dirty="0" smtClean="0"/>
              <a:t>.</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EPSRC impact diagram</a:t>
            </a:r>
            <a:endParaRPr lang="en-GB" dirty="0"/>
          </a:p>
        </p:txBody>
      </p:sp>
      <p:sp>
        <p:nvSpPr>
          <p:cNvPr id="3" name="Content Placeholder 2"/>
          <p:cNvSpPr>
            <a:spLocks noGrp="1"/>
          </p:cNvSpPr>
          <p:nvPr>
            <p:ph idx="1"/>
          </p:nvPr>
        </p:nvSpPr>
        <p:spPr/>
        <p:txBody>
          <a:bodyPr/>
          <a:lstStyle/>
          <a:p>
            <a:endParaRPr lang="en-GB" dirty="0"/>
          </a:p>
        </p:txBody>
      </p:sp>
      <p:sp>
        <p:nvSpPr>
          <p:cNvPr id="6" name="Slide Number Placeholder 5"/>
          <p:cNvSpPr>
            <a:spLocks noGrp="1"/>
          </p:cNvSpPr>
          <p:nvPr>
            <p:ph type="sldNum" sz="quarter" idx="10"/>
          </p:nvPr>
        </p:nvSpPr>
        <p:spPr/>
        <p:txBody>
          <a:bodyPr/>
          <a:lstStyle/>
          <a:p>
            <a:fld id="{576C0415-F36B-41BB-8248-2D86673178B7}" type="slidenum">
              <a:rPr lang="en-GB" smtClean="0"/>
              <a:t>18</a:t>
            </a:fld>
            <a:endParaRPr lang="en-GB"/>
          </a:p>
        </p:txBody>
      </p:sp>
      <p:pic>
        <p:nvPicPr>
          <p:cNvPr id="1027" name="Picture 3"/>
          <p:cNvPicPr>
            <a:picLocks noChangeAspect="1" noChangeArrowheads="1"/>
          </p:cNvPicPr>
          <p:nvPr/>
        </p:nvPicPr>
        <p:blipFill>
          <a:blip r:embed="rId2" cstate="print"/>
          <a:srcRect l="1969" t="6614" r="66339" b="35276"/>
          <a:stretch>
            <a:fillRect/>
          </a:stretch>
        </p:blipFill>
        <p:spPr bwMode="auto">
          <a:xfrm>
            <a:off x="2411760" y="1628800"/>
            <a:ext cx="4209783"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Impact: the End</a:t>
            </a:r>
            <a:endParaRPr lang="en-GB" dirty="0"/>
          </a:p>
        </p:txBody>
      </p:sp>
      <p:sp>
        <p:nvSpPr>
          <p:cNvPr id="6" name="Text Placeholder 5"/>
          <p:cNvSpPr>
            <a:spLocks noGrp="1"/>
          </p:cNvSpPr>
          <p:nvPr>
            <p:ph type="body" idx="1"/>
          </p:nvPr>
        </p:nvSpPr>
        <p:spPr/>
        <p:txBody>
          <a:bodyPr/>
          <a:lstStyle/>
          <a:p>
            <a:r>
              <a:rPr lang="en-GB" dirty="0" smtClean="0"/>
              <a:t>http://briggs.myweb.port.ac.uk/research/</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REF impact</a:t>
            </a:r>
            <a:endParaRPr lang="en-GB" dirty="0"/>
          </a:p>
        </p:txBody>
      </p:sp>
      <p:sp>
        <p:nvSpPr>
          <p:cNvPr id="5" name="Text Placeholder 4"/>
          <p:cNvSpPr>
            <a:spLocks noGrp="1"/>
          </p:cNvSpPr>
          <p:nvPr>
            <p:ph type="body" idx="1"/>
          </p:nvPr>
        </p:nvSpPr>
        <p:spPr/>
        <p:txBody>
          <a:bodyPr/>
          <a:lstStyle/>
          <a:p>
            <a:endParaRPr lang="en-GB"/>
          </a:p>
        </p:txBody>
      </p:sp>
      <p:sp>
        <p:nvSpPr>
          <p:cNvPr id="6" name="Slide Number Placeholder 5"/>
          <p:cNvSpPr>
            <a:spLocks noGrp="1"/>
          </p:cNvSpPr>
          <p:nvPr>
            <p:ph type="sldNum" sz="quarter" idx="10"/>
          </p:nvPr>
        </p:nvSpPr>
        <p:spPr/>
        <p:txBody>
          <a:bodyPr/>
          <a:lstStyle/>
          <a:p>
            <a:fld id="{576C0415-F36B-41BB-8248-2D86673178B7}" type="slidenum">
              <a:rPr lang="en-GB" smtClean="0"/>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impact? (</a:t>
            </a:r>
            <a:r>
              <a:rPr lang="en-GB" dirty="0" smtClean="0"/>
              <a:t>REF definition)</a:t>
            </a:r>
            <a:endParaRPr lang="en-GB" dirty="0"/>
          </a:p>
        </p:txBody>
      </p:sp>
      <p:sp>
        <p:nvSpPr>
          <p:cNvPr id="3" name="Content Placeholder 2"/>
          <p:cNvSpPr>
            <a:spLocks noGrp="1"/>
          </p:cNvSpPr>
          <p:nvPr>
            <p:ph idx="1"/>
          </p:nvPr>
        </p:nvSpPr>
        <p:spPr/>
        <p:txBody>
          <a:bodyPr>
            <a:normAutofit fontScale="70000" lnSpcReduction="20000"/>
          </a:bodyPr>
          <a:lstStyle/>
          <a:p>
            <a:pPr marL="514350" indent="-514350">
              <a:lnSpc>
                <a:spcPct val="120000"/>
              </a:lnSpc>
              <a:buFont typeface="+mj-lt"/>
              <a:buAutoNum type="arabicPeriod" startAt="4"/>
            </a:pPr>
            <a:r>
              <a:rPr lang="en-GB" dirty="0" smtClean="0"/>
              <a:t>For the purposes of the REF, "impact is defined as an effect on, change or benefit to the economy, society, culture, public policy or services, health, the environment or quality of life, beyond academia (as set out in paragraph 7).</a:t>
            </a:r>
          </a:p>
          <a:p>
            <a:pPr marL="514350" indent="-514350">
              <a:lnSpc>
                <a:spcPct val="120000"/>
              </a:lnSpc>
              <a:buFont typeface="+mj-lt"/>
              <a:buAutoNum type="arabicPeriod" startAt="4"/>
            </a:pPr>
            <a:r>
              <a:rPr lang="en-GB" dirty="0" smtClean="0"/>
              <a:t>Impact includes, but is not limited to, an effect on, change or benefit to:</a:t>
            </a:r>
          </a:p>
          <a:p>
            <a:pPr marL="971550" lvl="1" indent="-514350">
              <a:lnSpc>
                <a:spcPct val="120000"/>
              </a:lnSpc>
              <a:buFont typeface="Arial" pitchFamily="34" charset="0"/>
              <a:buChar char="•"/>
            </a:pPr>
            <a:r>
              <a:rPr lang="en-GB" dirty="0" smtClean="0"/>
              <a:t>the activity, attitude, awareness, behaviour, capacity, opportunity, performance, policy, practice, process or understanding</a:t>
            </a:r>
          </a:p>
          <a:p>
            <a:pPr marL="971550" lvl="1" indent="-514350">
              <a:lnSpc>
                <a:spcPct val="120000"/>
              </a:lnSpc>
              <a:buFont typeface="Arial" pitchFamily="34" charset="0"/>
              <a:buChar char="•"/>
            </a:pPr>
            <a:r>
              <a:rPr lang="en-GB" dirty="0" smtClean="0"/>
              <a:t>of an audience, beneficiary, community, constituency, organisation or individuals</a:t>
            </a:r>
          </a:p>
          <a:p>
            <a:pPr marL="971550" lvl="1" indent="-514350">
              <a:lnSpc>
                <a:spcPct val="120000"/>
              </a:lnSpc>
              <a:buFont typeface="Arial" pitchFamily="34" charset="0"/>
              <a:buChar char="•"/>
            </a:pPr>
            <a:r>
              <a:rPr lang="en-GB" dirty="0" smtClean="0"/>
              <a:t>in any geographic location whether locally, regionally, nationally or internationally. </a:t>
            </a:r>
          </a:p>
          <a:p>
            <a:pPr marL="514350" indent="-514350">
              <a:lnSpc>
                <a:spcPct val="120000"/>
              </a:lnSpc>
              <a:buFont typeface="+mj-lt"/>
              <a:buAutoNum type="arabicPeriod" startAt="4"/>
            </a:pPr>
            <a:r>
              <a:rPr lang="en-GB" dirty="0" smtClean="0"/>
              <a:t>Impact includes the reduction or prevention of harm, risk, cost or other negative effects.</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"Academic" impact excluded</a:t>
            </a:r>
            <a:endParaRPr lang="en-GB"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smtClean="0"/>
              <a:t>7.  For the purposes of the impact element of the REF:</a:t>
            </a:r>
          </a:p>
          <a:p>
            <a:pPr marL="971550" lvl="1" indent="-514350">
              <a:lnSpc>
                <a:spcPct val="110000"/>
              </a:lnSpc>
              <a:buFont typeface="+mj-lt"/>
              <a:buAutoNum type="alphaLcParenR"/>
            </a:pPr>
            <a:r>
              <a:rPr lang="en-GB" dirty="0" smtClean="0"/>
              <a:t>Impacts on research or the advancement of academic knowledge within the higher education sector (whether in the UK or internationally) are excluded. (The submitted unit’s contribution to academic research and knowledge is assessed within the ‘outputs’ and ‘environment’ elements of REF.)</a:t>
            </a:r>
          </a:p>
          <a:p>
            <a:pPr marL="971550" lvl="1" indent="-514350">
              <a:lnSpc>
                <a:spcPct val="110000"/>
              </a:lnSpc>
              <a:buFont typeface="+mj-lt"/>
              <a:buAutoNum type="alphaLcParenR"/>
            </a:pPr>
            <a:r>
              <a:rPr lang="en-GB" dirty="0" smtClean="0"/>
              <a:t>Impacts on students, teaching or other activities within the submitting HEI are excluded. </a:t>
            </a:r>
          </a:p>
          <a:p>
            <a:pPr marL="971550" lvl="1" indent="-514350">
              <a:lnSpc>
                <a:spcPct val="110000"/>
              </a:lnSpc>
              <a:buFont typeface="+mj-lt"/>
              <a:buAutoNum type="alphaLcParenR"/>
            </a:pPr>
            <a:r>
              <a:rPr lang="en-GB" dirty="0" smtClean="0"/>
              <a:t>Other impacts within the higher education sector, including on teaching or students, are included where they extend significantly beyond the submitting HEI.</a:t>
            </a:r>
          </a:p>
        </p:txBody>
      </p:sp>
      <p:sp>
        <p:nvSpPr>
          <p:cNvPr id="4" name="Slide Number Placeholder 3"/>
          <p:cNvSpPr>
            <a:spLocks noGrp="1"/>
          </p:cNvSpPr>
          <p:nvPr>
            <p:ph type="sldNum" sz="quarter" idx="10"/>
          </p:nvPr>
        </p:nvSpPr>
        <p:spPr/>
        <p:txBody>
          <a:bodyPr/>
          <a:lstStyle/>
          <a:p>
            <a:fld id="{576C0415-F36B-41BB-8248-2D86673178B7}" type="slidenum">
              <a:rPr lang="en-GB" smtClean="0"/>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Types of impact (REF Panel B)</a:t>
            </a:r>
            <a:endParaRPr lang="en-GB" dirty="0"/>
          </a:p>
        </p:txBody>
      </p:sp>
      <p:sp>
        <p:nvSpPr>
          <p:cNvPr id="3" name="Content Placeholder 2"/>
          <p:cNvSpPr>
            <a:spLocks noGrp="1"/>
          </p:cNvSpPr>
          <p:nvPr>
            <p:ph idx="1"/>
          </p:nvPr>
        </p:nvSpPr>
        <p:spPr/>
        <p:txBody>
          <a:bodyPr numCol="2">
            <a:normAutofit fontScale="47500" lnSpcReduction="20000"/>
          </a:bodyPr>
          <a:lstStyle/>
          <a:p>
            <a:pPr>
              <a:lnSpc>
                <a:spcPct val="120000"/>
              </a:lnSpc>
            </a:pPr>
            <a:r>
              <a:rPr lang="en-GB" dirty="0" smtClean="0"/>
              <a:t>Economic impacts</a:t>
            </a:r>
          </a:p>
          <a:p>
            <a:pPr lvl="1">
              <a:lnSpc>
                <a:spcPct val="120000"/>
              </a:lnSpc>
            </a:pPr>
            <a:r>
              <a:rPr lang="en-GB" dirty="0" smtClean="0"/>
              <a:t>Impacts where the beneficiaries may include businesses, either new or established, or other types of organisation which undertake activity that may create wealth</a:t>
            </a:r>
          </a:p>
          <a:p>
            <a:pPr>
              <a:lnSpc>
                <a:spcPct val="120000"/>
              </a:lnSpc>
            </a:pPr>
            <a:r>
              <a:rPr lang="en-GB" dirty="0" smtClean="0"/>
              <a:t>Impacts on public policy and services</a:t>
            </a:r>
          </a:p>
          <a:p>
            <a:pPr lvl="1">
              <a:lnSpc>
                <a:spcPct val="120000"/>
              </a:lnSpc>
            </a:pPr>
            <a:r>
              <a:rPr lang="en-GB" dirty="0" smtClean="0"/>
              <a:t>Impacts where the beneficiaries may include government, non-governmental organisations (NGOs), charities and public sector organisations and society, either as a whole or groups of individuals in society</a:t>
            </a:r>
          </a:p>
          <a:p>
            <a:pPr>
              <a:lnSpc>
                <a:spcPct val="120000"/>
              </a:lnSpc>
            </a:pPr>
            <a:r>
              <a:rPr lang="en-GB" dirty="0" smtClean="0"/>
              <a:t>Impacts on society, culture and creativity</a:t>
            </a:r>
          </a:p>
          <a:p>
            <a:pPr lvl="1">
              <a:lnSpc>
                <a:spcPct val="120000"/>
              </a:lnSpc>
            </a:pPr>
            <a:r>
              <a:rPr lang="en-GB" dirty="0" smtClean="0"/>
              <a:t>Impacts where the beneficiaries may include individuals, groups of individuals, organisations or communities whose knowledge, behaviours, creative practices and other activity have been influenced</a:t>
            </a:r>
          </a:p>
          <a:p>
            <a:pPr>
              <a:lnSpc>
                <a:spcPct val="120000"/>
              </a:lnSpc>
            </a:pPr>
            <a:endParaRPr lang="en-GB" dirty="0" smtClean="0"/>
          </a:p>
          <a:p>
            <a:pPr>
              <a:lnSpc>
                <a:spcPct val="120000"/>
              </a:lnSpc>
            </a:pPr>
            <a:endParaRPr lang="en-GB" dirty="0" smtClean="0"/>
          </a:p>
          <a:p>
            <a:pPr>
              <a:lnSpc>
                <a:spcPct val="120000"/>
              </a:lnSpc>
            </a:pPr>
            <a:endParaRPr lang="en-GB" dirty="0" smtClean="0"/>
          </a:p>
          <a:p>
            <a:pPr>
              <a:lnSpc>
                <a:spcPct val="120000"/>
              </a:lnSpc>
            </a:pPr>
            <a:endParaRPr lang="en-GB" dirty="0" smtClean="0"/>
          </a:p>
          <a:p>
            <a:pPr>
              <a:lnSpc>
                <a:spcPct val="120000"/>
              </a:lnSpc>
            </a:pPr>
            <a:r>
              <a:rPr lang="en-GB" dirty="0" smtClean="0"/>
              <a:t>Health impacts</a:t>
            </a:r>
          </a:p>
          <a:p>
            <a:pPr lvl="1">
              <a:lnSpc>
                <a:spcPct val="120000"/>
              </a:lnSpc>
            </a:pPr>
            <a:r>
              <a:rPr lang="en-GB" dirty="0" smtClean="0"/>
              <a:t>Impacts where the beneficiaries may include individuals (including groups of individuals) whose health outcomes have been improved or whose quality of life has been enhanced (or potential harm mitigated) through the application of enhanced healthcare for individuals or public health activities</a:t>
            </a:r>
          </a:p>
          <a:p>
            <a:pPr>
              <a:lnSpc>
                <a:spcPct val="120000"/>
              </a:lnSpc>
            </a:pPr>
            <a:r>
              <a:rPr lang="en-GB" dirty="0" smtClean="0"/>
              <a:t>Impacts on practitioners and professional services </a:t>
            </a:r>
          </a:p>
          <a:p>
            <a:pPr lvl="1">
              <a:lnSpc>
                <a:spcPct val="120000"/>
              </a:lnSpc>
            </a:pPr>
            <a:r>
              <a:rPr lang="en-GB" dirty="0" smtClean="0"/>
              <a:t>Impacts where beneficiaries may include organisations or individuals involved in the development of and delivery of professional services</a:t>
            </a:r>
          </a:p>
          <a:p>
            <a:pPr>
              <a:lnSpc>
                <a:spcPct val="120000"/>
              </a:lnSpc>
            </a:pPr>
            <a:r>
              <a:rPr lang="en-GB" dirty="0" smtClean="0"/>
              <a:t>Impacts on the environment </a:t>
            </a:r>
          </a:p>
          <a:p>
            <a:pPr lvl="1">
              <a:lnSpc>
                <a:spcPct val="120000"/>
              </a:lnSpc>
            </a:pPr>
            <a:r>
              <a:rPr lang="en-GB" dirty="0" smtClean="0"/>
              <a:t>Impacts where the key beneficiaries are the natural environment and/or the built environment, together with societies, individuals or groups of individuals who benefit as a result </a:t>
            </a:r>
            <a:endParaRPr lang="en-GB" dirty="0"/>
          </a:p>
        </p:txBody>
      </p:sp>
      <p:sp>
        <p:nvSpPr>
          <p:cNvPr id="5" name="Slide Number Placeholder 4"/>
          <p:cNvSpPr>
            <a:spLocks noGrp="1"/>
          </p:cNvSpPr>
          <p:nvPr>
            <p:ph type="sldNum" sz="quarter" idx="10"/>
          </p:nvPr>
        </p:nvSpPr>
        <p:spPr/>
        <p:txBody>
          <a:bodyPr/>
          <a:lstStyle/>
          <a:p>
            <a:fld id="{576C0415-F36B-41BB-8248-2D86673178B7}" type="slidenum">
              <a:rPr lang="en-GB" smtClean="0"/>
              <a:pPr/>
              <a:t>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2000"/>
                                        <p:tgtEl>
                                          <p:spTgt spid="3">
                                            <p:txEl>
                                              <p:pRg st="10" end="1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2000"/>
                                        <p:tgtEl>
                                          <p:spTgt spid="3">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2000"/>
                                        <p:tgtEl>
                                          <p:spTgt spid="3">
                                            <p:txEl>
                                              <p:pRg st="12" end="12"/>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20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2000"/>
                                        <p:tgtEl>
                                          <p:spTgt spid="3">
                                            <p:txEl>
                                              <p:pRg st="14" end="14"/>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5" end="15"/>
                                            </p:txEl>
                                          </p:spTgt>
                                        </p:tgtEl>
                                        <p:attrNameLst>
                                          <p:attrName>style.visibility</p:attrName>
                                        </p:attrNameLst>
                                      </p:cBhvr>
                                      <p:to>
                                        <p:strVal val="visible"/>
                                      </p:to>
                                    </p:set>
                                    <p:animEffect transition="in" filter="fade">
                                      <p:cBhvr>
                                        <p:cTn id="50"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Timeframes</a:t>
            </a:r>
            <a:endParaRPr lang="en-GB" dirty="0"/>
          </a:p>
        </p:txBody>
      </p:sp>
      <p:sp>
        <p:nvSpPr>
          <p:cNvPr id="3" name="Content Placeholder 2"/>
          <p:cNvSpPr>
            <a:spLocks noGrp="1"/>
          </p:cNvSpPr>
          <p:nvPr>
            <p:ph idx="1"/>
          </p:nvPr>
        </p:nvSpPr>
        <p:spPr/>
        <p:txBody>
          <a:bodyPr/>
          <a:lstStyle/>
          <a:p>
            <a:r>
              <a:rPr lang="en-GB" dirty="0" smtClean="0"/>
              <a:t>For REF 2014, the rules were:</a:t>
            </a:r>
          </a:p>
          <a:p>
            <a:pPr lvl="1"/>
            <a:r>
              <a:rPr lang="en-GB" dirty="0" smtClean="0"/>
              <a:t>the research had to:</a:t>
            </a:r>
          </a:p>
          <a:p>
            <a:pPr lvl="2"/>
            <a:r>
              <a:rPr lang="en-GB" dirty="0" smtClean="0"/>
              <a:t>have been done in the past 20 years (since 1993); and</a:t>
            </a:r>
          </a:p>
          <a:p>
            <a:pPr lvl="2"/>
            <a:r>
              <a:rPr lang="en-GB" dirty="0" smtClean="0"/>
              <a:t>be of at least 2* quality</a:t>
            </a:r>
          </a:p>
          <a:p>
            <a:pPr lvl="1"/>
            <a:r>
              <a:rPr lang="en-GB" dirty="0" smtClean="0"/>
              <a:t>the impact had to:</a:t>
            </a:r>
          </a:p>
          <a:p>
            <a:pPr lvl="2"/>
            <a:r>
              <a:rPr lang="en-GB" dirty="0" smtClean="0"/>
              <a:t>have happened in the past 5 years (since 2008)</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criteria</a:t>
            </a:r>
            <a:endParaRPr lang="en-GB" dirty="0"/>
          </a:p>
        </p:txBody>
      </p:sp>
      <p:sp>
        <p:nvSpPr>
          <p:cNvPr id="3" name="Content Placeholder 2"/>
          <p:cNvSpPr>
            <a:spLocks noGrp="1"/>
          </p:cNvSpPr>
          <p:nvPr>
            <p:ph idx="1"/>
          </p:nvPr>
        </p:nvSpPr>
        <p:spPr/>
        <p:txBody>
          <a:bodyPr>
            <a:normAutofit fontScale="92500" lnSpcReduction="20000"/>
          </a:bodyPr>
          <a:lstStyle/>
          <a:p>
            <a:pPr lvl="0"/>
            <a:r>
              <a:rPr lang="en-GB" b="1" dirty="0" smtClean="0"/>
              <a:t>Reach</a:t>
            </a:r>
          </a:p>
          <a:p>
            <a:pPr lvl="1"/>
            <a:r>
              <a:rPr lang="en-GB" dirty="0" smtClean="0"/>
              <a:t>is </a:t>
            </a:r>
            <a:r>
              <a:rPr lang="en-GB" dirty="0"/>
              <a:t>the extent and breadth of the beneficiaries of the impact.</a:t>
            </a:r>
          </a:p>
          <a:p>
            <a:pPr lvl="0"/>
            <a:r>
              <a:rPr lang="en-GB" b="1" dirty="0" smtClean="0"/>
              <a:t>Significance</a:t>
            </a:r>
          </a:p>
          <a:p>
            <a:pPr lvl="1"/>
            <a:r>
              <a:rPr lang="en-GB" dirty="0" smtClean="0"/>
              <a:t>is </a:t>
            </a:r>
            <a:r>
              <a:rPr lang="en-GB" dirty="0"/>
              <a:t>the degree to which the impact has enabled, enriched, influenced, informed or changed the products, </a:t>
            </a:r>
            <a:r>
              <a:rPr lang="en-GB" dirty="0" smtClean="0"/>
              <a:t>services, performance</a:t>
            </a:r>
            <a:r>
              <a:rPr lang="en-GB" dirty="0"/>
              <a:t>, practices, policies or </a:t>
            </a:r>
            <a:r>
              <a:rPr lang="en-GB" dirty="0" smtClean="0"/>
              <a:t> understanding </a:t>
            </a:r>
            <a:r>
              <a:rPr lang="en-GB" dirty="0"/>
              <a:t>of commerce, industry or other organisations, governments, communities or individuals</a:t>
            </a:r>
            <a:r>
              <a:rPr lang="en-GB" dirty="0" smtClean="0"/>
              <a:t>.</a:t>
            </a:r>
          </a:p>
          <a:p>
            <a:r>
              <a:rPr lang="en-GB" dirty="0"/>
              <a:t>The sub-panels will make an overall judgement about the reach and significance of impacts, rather than assessing each criterion separately</a:t>
            </a:r>
            <a:r>
              <a:rPr lang="en-GB" dirty="0" smtClean="0"/>
              <a:t>.</a:t>
            </a:r>
            <a:endParaRPr lang="en-GB" dirty="0"/>
          </a:p>
        </p:txBody>
      </p:sp>
      <p:sp>
        <p:nvSpPr>
          <p:cNvPr id="4" name="Slide Number Placeholder 3"/>
          <p:cNvSpPr>
            <a:spLocks noGrp="1"/>
          </p:cNvSpPr>
          <p:nvPr>
            <p:ph type="sldNum" sz="quarter" idx="10"/>
          </p:nvPr>
        </p:nvSpPr>
        <p:spPr/>
        <p:txBody>
          <a:bodyPr/>
          <a:lstStyle/>
          <a:p>
            <a:fld id="{576C0415-F36B-41BB-8248-2D86673178B7}" type="slidenum">
              <a:rPr lang="en-GB" smtClean="0"/>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REF impact case study</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76C0415-F36B-41BB-8248-2D86673178B7}" type="slidenum">
              <a:rPr lang="en-GB" smtClean="0"/>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Clinical outcome modelling (REF ICS)</a:t>
            </a:r>
            <a:endParaRPr lang="en-GB"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GB" dirty="0" smtClean="0"/>
              <a:t>We claimed 3 types of impact:</a:t>
            </a:r>
          </a:p>
          <a:p>
            <a:pPr marL="514350" indent="-514350">
              <a:lnSpc>
                <a:spcPct val="120000"/>
              </a:lnSpc>
              <a:buFont typeface="+mj-lt"/>
              <a:buAutoNum type="arabicPeriod"/>
            </a:pPr>
            <a:r>
              <a:rPr lang="en-GB" b="1" dirty="0"/>
              <a:t>Practitioner/professional service impact.</a:t>
            </a:r>
            <a:r>
              <a:rPr lang="en-GB" dirty="0"/>
              <a:t> Our work on clinical outcome modelling has influenced the Royal College of Physicians' (RCP) new standard for the assessment of the severity of acute illness (known as the "National Early Warning Score" or NEWS). The specific recommendation is for adoption by NHS bodies, but is already being adopted internationally.</a:t>
            </a:r>
          </a:p>
          <a:p>
            <a:pPr marL="514350" indent="-514350">
              <a:lnSpc>
                <a:spcPct val="120000"/>
              </a:lnSpc>
              <a:buFont typeface="+mj-lt"/>
              <a:buAutoNum type="arabicPeriod"/>
            </a:pPr>
            <a:r>
              <a:rPr lang="en-GB" b="1" dirty="0"/>
              <a:t>Health impact</a:t>
            </a:r>
            <a:r>
              <a:rPr lang="en-GB" dirty="0"/>
              <a:t>. The chairman of the RCP working party estimated that our work could result in the saving of thousands of lives per year.</a:t>
            </a:r>
          </a:p>
          <a:p>
            <a:pPr marL="514350" indent="-514350">
              <a:lnSpc>
                <a:spcPct val="120000"/>
              </a:lnSpc>
              <a:buFont typeface="+mj-lt"/>
              <a:buAutoNum type="arabicPeriod"/>
            </a:pPr>
            <a:r>
              <a:rPr lang="en-GB" b="1" dirty="0"/>
              <a:t>Economic impact</a:t>
            </a:r>
            <a:r>
              <a:rPr lang="en-GB" dirty="0"/>
              <a:t>. Our work is incorporated in the </a:t>
            </a:r>
            <a:r>
              <a:rPr lang="en-GB" i="1" dirty="0"/>
              <a:t>VitalPAC</a:t>
            </a:r>
            <a:r>
              <a:rPr lang="en-GB" dirty="0"/>
              <a:t> system developed by The Learning Clinic Ltd (TLC), and currently deployed to more than 20 hospitals.</a:t>
            </a:r>
          </a:p>
        </p:txBody>
      </p:sp>
      <p:sp>
        <p:nvSpPr>
          <p:cNvPr id="4" name="Slide Number Placeholder 3"/>
          <p:cNvSpPr>
            <a:spLocks noGrp="1"/>
          </p:cNvSpPr>
          <p:nvPr>
            <p:ph type="sldNum" sz="quarter" idx="10"/>
          </p:nvPr>
        </p:nvSpPr>
        <p:spPr/>
        <p:txBody>
          <a:bodyPr/>
          <a:lstStyle/>
          <a:p>
            <a:fld id="{576C0415-F36B-41BB-8248-2D86673178B7}" type="slidenum">
              <a:rPr lang="en-GB" smtClean="0"/>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ipor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uniport</Template>
  <TotalTime>1665</TotalTime>
  <Words>1353</Words>
  <Application>Microsoft Office PowerPoint</Application>
  <PresentationFormat>On-screen Show (4:3)</PresentationFormat>
  <Paragraphs>129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uniport</vt:lpstr>
      <vt:lpstr>Impact</vt:lpstr>
      <vt:lpstr>REF impact</vt:lpstr>
      <vt:lpstr>What is impact? (REF definition)</vt:lpstr>
      <vt:lpstr>"Academic" impact excluded</vt:lpstr>
      <vt:lpstr>Types of impact (REF Panel B)</vt:lpstr>
      <vt:lpstr>Timeframes</vt:lpstr>
      <vt:lpstr>Assessment criteria</vt:lpstr>
      <vt:lpstr>REF impact case study</vt:lpstr>
      <vt:lpstr>Clinical outcome modelling (REF ICS)</vt:lpstr>
      <vt:lpstr>Outline of research</vt:lpstr>
      <vt:lpstr>Details of impact</vt:lpstr>
      <vt:lpstr>Evidencing impact</vt:lpstr>
      <vt:lpstr>Collecting evidence of impact</vt:lpstr>
      <vt:lpstr>Research council Bids</vt:lpstr>
      <vt:lpstr>"Pathways to impact"</vt:lpstr>
      <vt:lpstr>EPSRC tips 1</vt:lpstr>
      <vt:lpstr>EPSRC tips 2</vt:lpstr>
      <vt:lpstr>EPSRC impact diagram</vt:lpstr>
      <vt:lpstr>Impact: the End</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dc:title>
  <dc:creator>Jim Briggs</dc:creator>
  <cp:lastModifiedBy>Jim Briggs</cp:lastModifiedBy>
  <cp:revision>8</cp:revision>
  <dcterms:created xsi:type="dcterms:W3CDTF">2014-02-10T13:03:57Z</dcterms:created>
  <dcterms:modified xsi:type="dcterms:W3CDTF">2014-02-11T16:48:58Z</dcterms:modified>
</cp:coreProperties>
</file>